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2" r:id="rId2"/>
    <p:sldId id="284" r:id="rId3"/>
    <p:sldId id="285" r:id="rId4"/>
    <p:sldId id="286" r:id="rId5"/>
    <p:sldId id="287" r:id="rId6"/>
    <p:sldId id="288" r:id="rId7"/>
    <p:sldId id="290" r:id="rId8"/>
    <p:sldId id="292" r:id="rId9"/>
    <p:sldId id="293" r:id="rId10"/>
    <p:sldId id="294" r:id="rId11"/>
    <p:sldId id="295" r:id="rId12"/>
    <p:sldId id="297" r:id="rId13"/>
    <p:sldId id="283" r:id="rId14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84A"/>
    <a:srgbClr val="F36774"/>
    <a:srgbClr val="23E5E0"/>
    <a:srgbClr val="DD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057" autoAdjust="0"/>
  </p:normalViewPr>
  <p:slideViewPr>
    <p:cSldViewPr>
      <p:cViewPr>
        <p:scale>
          <a:sx n="93" d="100"/>
          <a:sy n="93" d="100"/>
        </p:scale>
        <p:origin x="-217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E3E61-7DF5-4032-B59A-08C66489D5F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9FAE8-6F28-4937-9462-939FA1226A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продажи земельных участков (долей, паев)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81C13D-856B-42E4-90F8-E0A6B6A17175}" type="parTrans" cxnId="{90127A72-D2AD-43FE-A0A5-0623693547F0}">
      <dgm:prSet/>
      <dgm:spPr/>
      <dgm:t>
        <a:bodyPr/>
        <a:lstStyle/>
        <a:p>
          <a:endParaRPr lang="ru-RU"/>
        </a:p>
      </dgm:t>
    </dgm:pt>
    <dgm:pt modelId="{DED6F03D-17DE-498D-A172-155878D302E2}" type="sibTrans" cxnId="{90127A72-D2AD-43FE-A0A5-0623693547F0}">
      <dgm:prSet/>
      <dgm:spPr/>
      <dgm:t>
        <a:bodyPr/>
        <a:lstStyle/>
        <a:p>
          <a:endParaRPr lang="ru-RU"/>
        </a:p>
      </dgm:t>
    </dgm:pt>
    <dgm:pt modelId="{E2F05C7B-071C-4E44-BC70-0BD4F8D2050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продажи долей в уставном капитале при выходе из состава учредителей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06681F-313C-4CAB-83B7-6BE217FEC73E}" type="parTrans" cxnId="{8B502724-F26F-492B-A145-E55E554A49B7}">
      <dgm:prSet/>
      <dgm:spPr/>
      <dgm:t>
        <a:bodyPr/>
        <a:lstStyle/>
        <a:p>
          <a:endParaRPr lang="ru-RU"/>
        </a:p>
      </dgm:t>
    </dgm:pt>
    <dgm:pt modelId="{BFB8A64A-7AE1-467A-8C23-DD0DBC286CD4}" type="sibTrans" cxnId="{8B502724-F26F-492B-A145-E55E554A49B7}">
      <dgm:prSet/>
      <dgm:spPr/>
      <dgm:t>
        <a:bodyPr/>
        <a:lstStyle/>
        <a:p>
          <a:endParaRPr lang="ru-RU"/>
        </a:p>
      </dgm:t>
    </dgm:pt>
    <dgm:pt modelId="{BA856F35-02DC-4BA2-9A4A-7E93CF7D339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сдачи в аренду недвижимости, всех видов транспорта и земельных участков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6A5930-2A71-4E25-871D-8A8148B21996}" type="parTrans" cxnId="{93ACC6C9-FCB3-4489-AB00-6C54A3B114E7}">
      <dgm:prSet/>
      <dgm:spPr/>
      <dgm:t>
        <a:bodyPr/>
        <a:lstStyle/>
        <a:p>
          <a:endParaRPr lang="ru-RU"/>
        </a:p>
      </dgm:t>
    </dgm:pt>
    <dgm:pt modelId="{6AC643BD-474B-402F-AF56-A47B1C42F9FE}" type="sibTrans" cxnId="{93ACC6C9-FCB3-4489-AB00-6C54A3B114E7}">
      <dgm:prSet/>
      <dgm:spPr/>
      <dgm:t>
        <a:bodyPr/>
        <a:lstStyle/>
        <a:p>
          <a:endParaRPr lang="ru-RU"/>
        </a:p>
      </dgm:t>
    </dgm:pt>
    <dgm:pt modelId="{13C3C0CB-1230-4141-83CD-A3CF8B344AB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виде выигрышей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B5A7CD-3AF7-4591-B2FC-4032E8F281D6}" type="parTrans" cxnId="{406ACC03-C696-4F11-A86A-93260E6B707E}">
      <dgm:prSet/>
      <dgm:spPr/>
      <dgm:t>
        <a:bodyPr/>
        <a:lstStyle/>
        <a:p>
          <a:endParaRPr lang="ru-RU"/>
        </a:p>
      </dgm:t>
    </dgm:pt>
    <dgm:pt modelId="{CF257E35-8B89-4F04-A0C8-8AFA3295B2F4}" type="sibTrans" cxnId="{406ACC03-C696-4F11-A86A-93260E6B707E}">
      <dgm:prSet/>
      <dgm:spPr/>
      <dgm:t>
        <a:bodyPr/>
        <a:lstStyle/>
        <a:p>
          <a:endParaRPr lang="ru-RU"/>
        </a:p>
      </dgm:t>
    </dgm:pt>
    <dgm:pt modelId="{2B6C243C-12D2-4E10-ABF8-4E3326133FF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получение в дар имущество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3578E1-A115-40BF-BE5E-9622F4B572E0}" type="sibTrans" cxnId="{BDECA8FC-2ECE-4CF5-840E-C1033B0036FE}">
      <dgm:prSet/>
      <dgm:spPr/>
      <dgm:t>
        <a:bodyPr/>
        <a:lstStyle/>
        <a:p>
          <a:endParaRPr lang="ru-RU"/>
        </a:p>
      </dgm:t>
    </dgm:pt>
    <dgm:pt modelId="{B0539657-48D9-4561-BA46-D749E1605B7D}" type="parTrans" cxnId="{BDECA8FC-2ECE-4CF5-840E-C1033B0036FE}">
      <dgm:prSet/>
      <dgm:spPr/>
      <dgm:t>
        <a:bodyPr/>
        <a:lstStyle/>
        <a:p>
          <a:endParaRPr lang="ru-RU"/>
        </a:p>
      </dgm:t>
    </dgm:pt>
    <dgm:pt modelId="{89095CD5-C990-47BF-89BE-5B38F5A4C9DD}">
      <dgm:prSet phldrT="[Текст]" custT="1"/>
      <dgm:spPr/>
      <dgm:t>
        <a:bodyPr/>
        <a:lstStyle/>
        <a:p>
          <a:endParaRPr lang="ru-RU" sz="17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от продажи транспортных средств</a:t>
          </a:r>
        </a:p>
        <a:p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EB7BE20B-A8DC-4841-B86D-F13252B42EC6}" type="sibTrans" cxnId="{02CD0210-A170-4580-9D28-BDFAA9FCE5C3}">
      <dgm:prSet/>
      <dgm:spPr/>
      <dgm:t>
        <a:bodyPr/>
        <a:lstStyle/>
        <a:p>
          <a:endParaRPr lang="ru-RU"/>
        </a:p>
      </dgm:t>
    </dgm:pt>
    <dgm:pt modelId="{E6773A06-6B15-4785-8FC5-2442800D18D0}" type="parTrans" cxnId="{02CD0210-A170-4580-9D28-BDFAA9FCE5C3}">
      <dgm:prSet/>
      <dgm:spPr/>
      <dgm:t>
        <a:bodyPr/>
        <a:lstStyle/>
        <a:p>
          <a:endParaRPr lang="ru-RU"/>
        </a:p>
      </dgm:t>
    </dgm:pt>
    <dgm:pt modelId="{573F7512-4FF0-42DA-97D9-4DC38DF7656D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от продажи недвижимого имущества 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FF0A48DA-4C77-44B5-A6DE-C9CC53E17CD6}" type="sibTrans" cxnId="{682BEA2B-CA39-449B-A515-EAB268819C0E}">
      <dgm:prSet/>
      <dgm:spPr/>
      <dgm:t>
        <a:bodyPr/>
        <a:lstStyle/>
        <a:p>
          <a:endParaRPr lang="ru-RU"/>
        </a:p>
      </dgm:t>
    </dgm:pt>
    <dgm:pt modelId="{6C21FF90-E976-40AF-999A-A47756DD9422}" type="parTrans" cxnId="{682BEA2B-CA39-449B-A515-EAB268819C0E}">
      <dgm:prSet/>
      <dgm:spPr/>
      <dgm:t>
        <a:bodyPr/>
        <a:lstStyle/>
        <a:p>
          <a:endParaRPr lang="ru-RU"/>
        </a:p>
      </dgm:t>
    </dgm:pt>
    <dgm:pt modelId="{23DFF7BD-6D26-414B-8E8A-E702355A97C8}" type="pres">
      <dgm:prSet presAssocID="{E7FE3E61-7DF5-4032-B59A-08C66489D5F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0B766-2FA0-4F57-BA57-116462507DA2}" type="pres">
      <dgm:prSet presAssocID="{573F7512-4FF0-42DA-97D9-4DC38DF7656D}" presName="composite" presStyleCnt="0"/>
      <dgm:spPr/>
      <dgm:t>
        <a:bodyPr/>
        <a:lstStyle/>
        <a:p>
          <a:endParaRPr lang="ru-RU"/>
        </a:p>
      </dgm:t>
    </dgm:pt>
    <dgm:pt modelId="{5F86574B-1E9A-4B2A-A191-A29DE5E46A7E}" type="pres">
      <dgm:prSet presAssocID="{573F7512-4FF0-42DA-97D9-4DC38DF7656D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51D12879-62E4-4656-9619-2DBA17FAE8F7}" type="pres">
      <dgm:prSet presAssocID="{573F7512-4FF0-42DA-97D9-4DC38DF7656D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276F0-0C2E-48D3-995F-6BC9CD63F74E}" type="pres">
      <dgm:prSet presAssocID="{FF0A48DA-4C77-44B5-A6DE-C9CC53E17CD6}" presName="spacing" presStyleCnt="0"/>
      <dgm:spPr/>
      <dgm:t>
        <a:bodyPr/>
        <a:lstStyle/>
        <a:p>
          <a:endParaRPr lang="ru-RU"/>
        </a:p>
      </dgm:t>
    </dgm:pt>
    <dgm:pt modelId="{C8D544EF-A604-48D1-B164-6D28D33D2355}" type="pres">
      <dgm:prSet presAssocID="{89095CD5-C990-47BF-89BE-5B38F5A4C9DD}" presName="composite" presStyleCnt="0"/>
      <dgm:spPr/>
      <dgm:t>
        <a:bodyPr/>
        <a:lstStyle/>
        <a:p>
          <a:endParaRPr lang="ru-RU"/>
        </a:p>
      </dgm:t>
    </dgm:pt>
    <dgm:pt modelId="{217C32AB-652E-4B00-AC16-D087D3019167}" type="pres">
      <dgm:prSet presAssocID="{89095CD5-C990-47BF-89BE-5B38F5A4C9DD}" presName="imgShp" presStyleLbl="fgImgPlace1" presStyleIdx="1" presStyleCnt="7" custLinFactY="300000" custLinFactNeighborX="-674" custLinFactNeighborY="3346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92619204-E6B7-4F94-BB50-3B6F5A02B9CF}" type="pres">
      <dgm:prSet presAssocID="{89095CD5-C990-47BF-89BE-5B38F5A4C9DD}" presName="txShp" presStyleLbl="node1" presStyleIdx="1" presStyleCnt="7" custLinFactY="300000" custLinFactNeighborX="201" custLinFactNeighborY="33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30ECE-380B-432D-9235-0084710BEDEF}" type="pres">
      <dgm:prSet presAssocID="{EB7BE20B-A8DC-4841-B86D-F13252B42EC6}" presName="spacing" presStyleCnt="0"/>
      <dgm:spPr/>
      <dgm:t>
        <a:bodyPr/>
        <a:lstStyle/>
        <a:p>
          <a:endParaRPr lang="ru-RU"/>
        </a:p>
      </dgm:t>
    </dgm:pt>
    <dgm:pt modelId="{45C494C9-7D2C-4531-BD31-AA50828ABAB7}" type="pres">
      <dgm:prSet presAssocID="{F7E9FAE8-6F28-4937-9462-939FA1226A06}" presName="composite" presStyleCnt="0"/>
      <dgm:spPr/>
      <dgm:t>
        <a:bodyPr/>
        <a:lstStyle/>
        <a:p>
          <a:endParaRPr lang="ru-RU"/>
        </a:p>
      </dgm:t>
    </dgm:pt>
    <dgm:pt modelId="{25CBDA8E-7E5C-4720-9A17-C61E1DC7EEE0}" type="pres">
      <dgm:prSet presAssocID="{F7E9FAE8-6F28-4937-9462-939FA1226A06}" presName="imgShp" presStyleLbl="fgImgPlace1" presStyleIdx="2" presStyleCnt="7" custLinFactY="-24690" custLinFactNeighborX="12439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9FFA735-26D0-41C4-9EDE-FAAD1C70E568}" type="pres">
      <dgm:prSet presAssocID="{F7E9FAE8-6F28-4937-9462-939FA1226A06}" presName="txShp" presStyleLbl="node1" presStyleIdx="2" presStyleCnt="7" custLinFactY="-24690" custLinFactNeighborX="2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F510B-01D7-49A8-A0FA-DD470896B0C1}" type="pres">
      <dgm:prSet presAssocID="{DED6F03D-17DE-498D-A172-155878D302E2}" presName="spacing" presStyleCnt="0"/>
      <dgm:spPr/>
      <dgm:t>
        <a:bodyPr/>
        <a:lstStyle/>
        <a:p>
          <a:endParaRPr lang="ru-RU"/>
        </a:p>
      </dgm:t>
    </dgm:pt>
    <dgm:pt modelId="{6E47F639-910E-4763-954C-E21361441A3C}" type="pres">
      <dgm:prSet presAssocID="{E2F05C7B-071C-4E44-BC70-0BD4F8D20507}" presName="composite" presStyleCnt="0"/>
      <dgm:spPr/>
      <dgm:t>
        <a:bodyPr/>
        <a:lstStyle/>
        <a:p>
          <a:endParaRPr lang="ru-RU"/>
        </a:p>
      </dgm:t>
    </dgm:pt>
    <dgm:pt modelId="{96879F25-7CD7-4EA0-AE51-9AE0392AB702}" type="pres">
      <dgm:prSet presAssocID="{E2F05C7B-071C-4E44-BC70-0BD4F8D20507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C51BBD82-7270-47FD-B433-D2FA84965528}" type="pres">
      <dgm:prSet presAssocID="{E2F05C7B-071C-4E44-BC70-0BD4F8D20507}" presName="txShp" presStyleLbl="node1" presStyleIdx="3" presStyleCnt="7" custLinFactNeighborX="201" custLinFactNeighborY="-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E2E5C-D860-4FDC-B7D9-F8E947334DBB}" type="pres">
      <dgm:prSet presAssocID="{BFB8A64A-7AE1-467A-8C23-DD0DBC286CD4}" presName="spacing" presStyleCnt="0"/>
      <dgm:spPr/>
      <dgm:t>
        <a:bodyPr/>
        <a:lstStyle/>
        <a:p>
          <a:endParaRPr lang="ru-RU"/>
        </a:p>
      </dgm:t>
    </dgm:pt>
    <dgm:pt modelId="{31D73BE6-A400-4B63-A63A-8E34033236C3}" type="pres">
      <dgm:prSet presAssocID="{BA856F35-02DC-4BA2-9A4A-7E93CF7D3399}" presName="composite" presStyleCnt="0"/>
      <dgm:spPr/>
      <dgm:t>
        <a:bodyPr/>
        <a:lstStyle/>
        <a:p>
          <a:endParaRPr lang="ru-RU"/>
        </a:p>
      </dgm:t>
    </dgm:pt>
    <dgm:pt modelId="{B9763019-DA90-4D97-93A3-A15A7B3A64C1}" type="pres">
      <dgm:prSet presAssocID="{BA856F35-02DC-4BA2-9A4A-7E93CF7D3399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0CB65EA2-0CF5-445B-9E83-8239CB3F9B9C}" type="pres">
      <dgm:prSet presAssocID="{BA856F35-02DC-4BA2-9A4A-7E93CF7D3399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1B141-0A21-40EB-95C7-88CE171E9E23}" type="pres">
      <dgm:prSet presAssocID="{6AC643BD-474B-402F-AF56-A47B1C42F9FE}" presName="spacing" presStyleCnt="0"/>
      <dgm:spPr/>
      <dgm:t>
        <a:bodyPr/>
        <a:lstStyle/>
        <a:p>
          <a:endParaRPr lang="ru-RU"/>
        </a:p>
      </dgm:t>
    </dgm:pt>
    <dgm:pt modelId="{DAB742C4-E659-4BAE-84E1-49B44F689904}" type="pres">
      <dgm:prSet presAssocID="{13C3C0CB-1230-4141-83CD-A3CF8B344AB0}" presName="composite" presStyleCnt="0"/>
      <dgm:spPr/>
      <dgm:t>
        <a:bodyPr/>
        <a:lstStyle/>
        <a:p>
          <a:endParaRPr lang="ru-RU"/>
        </a:p>
      </dgm:t>
    </dgm:pt>
    <dgm:pt modelId="{F860CAB1-C230-4117-9C9B-4935F751FDA9}" type="pres">
      <dgm:prSet presAssocID="{13C3C0CB-1230-4141-83CD-A3CF8B344AB0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FCFBC8C2-B38E-47E2-85B2-AA835DCCE703}" type="pres">
      <dgm:prSet presAssocID="{13C3C0CB-1230-4141-83CD-A3CF8B344AB0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FF4C2-B6EE-43C5-AD7E-D26BB6B5B234}" type="pres">
      <dgm:prSet presAssocID="{CF257E35-8B89-4F04-A0C8-8AFA3295B2F4}" presName="spacing" presStyleCnt="0"/>
      <dgm:spPr/>
      <dgm:t>
        <a:bodyPr/>
        <a:lstStyle/>
        <a:p>
          <a:endParaRPr lang="ru-RU"/>
        </a:p>
      </dgm:t>
    </dgm:pt>
    <dgm:pt modelId="{EDC1B87C-5497-4AEB-9216-0A313DDFB787}" type="pres">
      <dgm:prSet presAssocID="{2B6C243C-12D2-4E10-ABF8-4E3326133FFF}" presName="composite" presStyleCnt="0"/>
      <dgm:spPr/>
      <dgm:t>
        <a:bodyPr/>
        <a:lstStyle/>
        <a:p>
          <a:endParaRPr lang="ru-RU"/>
        </a:p>
      </dgm:t>
    </dgm:pt>
    <dgm:pt modelId="{09A80EA5-D769-49E5-8AA8-047F104D403C}" type="pres">
      <dgm:prSet presAssocID="{2B6C243C-12D2-4E10-ABF8-4E3326133FFF}" presName="imgShp" presStyleLbl="fgImgPlace1" presStyleIdx="6" presStyleCnt="7" custLinFactY="-212957" custLinFactNeighborX="12439" custLinFactNeighborY="-300000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794B4F-DFE0-4813-A032-69F5D044A82C}" type="pres">
      <dgm:prSet presAssocID="{2B6C243C-12D2-4E10-ABF8-4E3326133FFF}" presName="txShp" presStyleLbl="node1" presStyleIdx="6" presStyleCnt="7" custLinFactY="-212957" custLinFactNeighborX="201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C04AD-2F8E-4BD6-A61F-500F2BEE1E46}" type="presOf" srcId="{573F7512-4FF0-42DA-97D9-4DC38DF7656D}" destId="{51D12879-62E4-4656-9619-2DBA17FAE8F7}" srcOrd="0" destOrd="0" presId="urn:microsoft.com/office/officeart/2005/8/layout/vList3"/>
    <dgm:cxn modelId="{93ACC6C9-FCB3-4489-AB00-6C54A3B114E7}" srcId="{E7FE3E61-7DF5-4032-B59A-08C66489D5F2}" destId="{BA856F35-02DC-4BA2-9A4A-7E93CF7D3399}" srcOrd="4" destOrd="0" parTransId="{6D6A5930-2A71-4E25-871D-8A8148B21996}" sibTransId="{6AC643BD-474B-402F-AF56-A47B1C42F9FE}"/>
    <dgm:cxn modelId="{970931F3-E80D-4196-A2A5-02D7123E62A1}" type="presOf" srcId="{E7FE3E61-7DF5-4032-B59A-08C66489D5F2}" destId="{23DFF7BD-6D26-414B-8E8A-E702355A97C8}" srcOrd="0" destOrd="0" presId="urn:microsoft.com/office/officeart/2005/8/layout/vList3"/>
    <dgm:cxn modelId="{FED2E4BF-7BD4-41C2-AC1C-D70BF82A628C}" type="presOf" srcId="{89095CD5-C990-47BF-89BE-5B38F5A4C9DD}" destId="{92619204-E6B7-4F94-BB50-3B6F5A02B9CF}" srcOrd="0" destOrd="0" presId="urn:microsoft.com/office/officeart/2005/8/layout/vList3"/>
    <dgm:cxn modelId="{5DD19ABF-7CF8-4E2D-98D6-4E8D68806527}" type="presOf" srcId="{E2F05C7B-071C-4E44-BC70-0BD4F8D20507}" destId="{C51BBD82-7270-47FD-B433-D2FA84965528}" srcOrd="0" destOrd="0" presId="urn:microsoft.com/office/officeart/2005/8/layout/vList3"/>
    <dgm:cxn modelId="{5A18697A-4112-484E-B212-FF7140202353}" type="presOf" srcId="{2B6C243C-12D2-4E10-ABF8-4E3326133FFF}" destId="{EF794B4F-DFE0-4813-A032-69F5D044A82C}" srcOrd="0" destOrd="0" presId="urn:microsoft.com/office/officeart/2005/8/layout/vList3"/>
    <dgm:cxn modelId="{406ACC03-C696-4F11-A86A-93260E6B707E}" srcId="{E7FE3E61-7DF5-4032-B59A-08C66489D5F2}" destId="{13C3C0CB-1230-4141-83CD-A3CF8B344AB0}" srcOrd="5" destOrd="0" parTransId="{7BB5A7CD-3AF7-4591-B2FC-4032E8F281D6}" sibTransId="{CF257E35-8B89-4F04-A0C8-8AFA3295B2F4}"/>
    <dgm:cxn modelId="{8B502724-F26F-492B-A145-E55E554A49B7}" srcId="{E7FE3E61-7DF5-4032-B59A-08C66489D5F2}" destId="{E2F05C7B-071C-4E44-BC70-0BD4F8D20507}" srcOrd="3" destOrd="0" parTransId="{5D06681F-313C-4CAB-83B7-6BE217FEC73E}" sibTransId="{BFB8A64A-7AE1-467A-8C23-DD0DBC286CD4}"/>
    <dgm:cxn modelId="{682BEA2B-CA39-449B-A515-EAB268819C0E}" srcId="{E7FE3E61-7DF5-4032-B59A-08C66489D5F2}" destId="{573F7512-4FF0-42DA-97D9-4DC38DF7656D}" srcOrd="0" destOrd="0" parTransId="{6C21FF90-E976-40AF-999A-A47756DD9422}" sibTransId="{FF0A48DA-4C77-44B5-A6DE-C9CC53E17CD6}"/>
    <dgm:cxn modelId="{BDECA8FC-2ECE-4CF5-840E-C1033B0036FE}" srcId="{E7FE3E61-7DF5-4032-B59A-08C66489D5F2}" destId="{2B6C243C-12D2-4E10-ABF8-4E3326133FFF}" srcOrd="6" destOrd="0" parTransId="{B0539657-48D9-4561-BA46-D749E1605B7D}" sibTransId="{BD3578E1-A115-40BF-BE5E-9622F4B572E0}"/>
    <dgm:cxn modelId="{AD08CCF8-882E-4020-84BF-E0821E4F63A4}" type="presOf" srcId="{F7E9FAE8-6F28-4937-9462-939FA1226A06}" destId="{69FFA735-26D0-41C4-9EDE-FAAD1C70E568}" srcOrd="0" destOrd="0" presId="urn:microsoft.com/office/officeart/2005/8/layout/vList3"/>
    <dgm:cxn modelId="{90127A72-D2AD-43FE-A0A5-0623693547F0}" srcId="{E7FE3E61-7DF5-4032-B59A-08C66489D5F2}" destId="{F7E9FAE8-6F28-4937-9462-939FA1226A06}" srcOrd="2" destOrd="0" parTransId="{1281C13D-856B-42E4-90F8-E0A6B6A17175}" sibTransId="{DED6F03D-17DE-498D-A172-155878D302E2}"/>
    <dgm:cxn modelId="{D06DB1F6-9DD2-4CB6-933C-AA6A749E05B3}" type="presOf" srcId="{13C3C0CB-1230-4141-83CD-A3CF8B344AB0}" destId="{FCFBC8C2-B38E-47E2-85B2-AA835DCCE703}" srcOrd="0" destOrd="0" presId="urn:microsoft.com/office/officeart/2005/8/layout/vList3"/>
    <dgm:cxn modelId="{72687BDF-37AC-4AE9-900A-F7153D0B89E8}" type="presOf" srcId="{BA856F35-02DC-4BA2-9A4A-7E93CF7D3399}" destId="{0CB65EA2-0CF5-445B-9E83-8239CB3F9B9C}" srcOrd="0" destOrd="0" presId="urn:microsoft.com/office/officeart/2005/8/layout/vList3"/>
    <dgm:cxn modelId="{02CD0210-A170-4580-9D28-BDFAA9FCE5C3}" srcId="{E7FE3E61-7DF5-4032-B59A-08C66489D5F2}" destId="{89095CD5-C990-47BF-89BE-5B38F5A4C9DD}" srcOrd="1" destOrd="0" parTransId="{E6773A06-6B15-4785-8FC5-2442800D18D0}" sibTransId="{EB7BE20B-A8DC-4841-B86D-F13252B42EC6}"/>
    <dgm:cxn modelId="{F1BB63D8-2B88-4654-9E1F-845B8D55C9B4}" type="presParOf" srcId="{23DFF7BD-6D26-414B-8E8A-E702355A97C8}" destId="{9D10B766-2FA0-4F57-BA57-116462507DA2}" srcOrd="0" destOrd="0" presId="urn:microsoft.com/office/officeart/2005/8/layout/vList3"/>
    <dgm:cxn modelId="{B021BF71-4252-43A0-9B39-9433A0A99B23}" type="presParOf" srcId="{9D10B766-2FA0-4F57-BA57-116462507DA2}" destId="{5F86574B-1E9A-4B2A-A191-A29DE5E46A7E}" srcOrd="0" destOrd="0" presId="urn:microsoft.com/office/officeart/2005/8/layout/vList3"/>
    <dgm:cxn modelId="{FCCBC2AF-2AD1-4694-94C6-638926E88773}" type="presParOf" srcId="{9D10B766-2FA0-4F57-BA57-116462507DA2}" destId="{51D12879-62E4-4656-9619-2DBA17FAE8F7}" srcOrd="1" destOrd="0" presId="urn:microsoft.com/office/officeart/2005/8/layout/vList3"/>
    <dgm:cxn modelId="{5E846980-0487-4CE1-8C18-49159268DF84}" type="presParOf" srcId="{23DFF7BD-6D26-414B-8E8A-E702355A97C8}" destId="{39F276F0-0C2E-48D3-995F-6BC9CD63F74E}" srcOrd="1" destOrd="0" presId="urn:microsoft.com/office/officeart/2005/8/layout/vList3"/>
    <dgm:cxn modelId="{A1B39233-5513-4893-B0B3-D55A2C3C097B}" type="presParOf" srcId="{23DFF7BD-6D26-414B-8E8A-E702355A97C8}" destId="{C8D544EF-A604-48D1-B164-6D28D33D2355}" srcOrd="2" destOrd="0" presId="urn:microsoft.com/office/officeart/2005/8/layout/vList3"/>
    <dgm:cxn modelId="{E6922920-A93D-46BB-9149-2F71EE8FFE9E}" type="presParOf" srcId="{C8D544EF-A604-48D1-B164-6D28D33D2355}" destId="{217C32AB-652E-4B00-AC16-D087D3019167}" srcOrd="0" destOrd="0" presId="urn:microsoft.com/office/officeart/2005/8/layout/vList3"/>
    <dgm:cxn modelId="{BE34D4DB-A88A-4786-86D4-B01D3773CF70}" type="presParOf" srcId="{C8D544EF-A604-48D1-B164-6D28D33D2355}" destId="{92619204-E6B7-4F94-BB50-3B6F5A02B9CF}" srcOrd="1" destOrd="0" presId="urn:microsoft.com/office/officeart/2005/8/layout/vList3"/>
    <dgm:cxn modelId="{E7CE683D-517C-4A3A-B4D3-97A08B4211CC}" type="presParOf" srcId="{23DFF7BD-6D26-414B-8E8A-E702355A97C8}" destId="{7BC30ECE-380B-432D-9235-0084710BEDEF}" srcOrd="3" destOrd="0" presId="urn:microsoft.com/office/officeart/2005/8/layout/vList3"/>
    <dgm:cxn modelId="{87424FD0-E6D0-4BAB-848F-7A2840F2A8C7}" type="presParOf" srcId="{23DFF7BD-6D26-414B-8E8A-E702355A97C8}" destId="{45C494C9-7D2C-4531-BD31-AA50828ABAB7}" srcOrd="4" destOrd="0" presId="urn:microsoft.com/office/officeart/2005/8/layout/vList3"/>
    <dgm:cxn modelId="{D8170CEF-4BF0-4E6D-9BC5-18160F0CAA58}" type="presParOf" srcId="{45C494C9-7D2C-4531-BD31-AA50828ABAB7}" destId="{25CBDA8E-7E5C-4720-9A17-C61E1DC7EEE0}" srcOrd="0" destOrd="0" presId="urn:microsoft.com/office/officeart/2005/8/layout/vList3"/>
    <dgm:cxn modelId="{99559706-F9B7-4237-9595-E8D77CE05941}" type="presParOf" srcId="{45C494C9-7D2C-4531-BD31-AA50828ABAB7}" destId="{69FFA735-26D0-41C4-9EDE-FAAD1C70E568}" srcOrd="1" destOrd="0" presId="urn:microsoft.com/office/officeart/2005/8/layout/vList3"/>
    <dgm:cxn modelId="{CECF2D4F-1DDA-4456-9F98-947C942EC02C}" type="presParOf" srcId="{23DFF7BD-6D26-414B-8E8A-E702355A97C8}" destId="{62AF510B-01D7-49A8-A0FA-DD470896B0C1}" srcOrd="5" destOrd="0" presId="urn:microsoft.com/office/officeart/2005/8/layout/vList3"/>
    <dgm:cxn modelId="{176E4274-7452-4A2C-9AFD-0436253D75C3}" type="presParOf" srcId="{23DFF7BD-6D26-414B-8E8A-E702355A97C8}" destId="{6E47F639-910E-4763-954C-E21361441A3C}" srcOrd="6" destOrd="0" presId="urn:microsoft.com/office/officeart/2005/8/layout/vList3"/>
    <dgm:cxn modelId="{8D123617-EB8B-4224-9B6C-356872B3EC01}" type="presParOf" srcId="{6E47F639-910E-4763-954C-E21361441A3C}" destId="{96879F25-7CD7-4EA0-AE51-9AE0392AB702}" srcOrd="0" destOrd="0" presId="urn:microsoft.com/office/officeart/2005/8/layout/vList3"/>
    <dgm:cxn modelId="{4E3F90CA-8910-4050-840A-F737E9A53018}" type="presParOf" srcId="{6E47F639-910E-4763-954C-E21361441A3C}" destId="{C51BBD82-7270-47FD-B433-D2FA84965528}" srcOrd="1" destOrd="0" presId="urn:microsoft.com/office/officeart/2005/8/layout/vList3"/>
    <dgm:cxn modelId="{BC8A0E9B-98BD-427F-9958-3201F0F8E7FB}" type="presParOf" srcId="{23DFF7BD-6D26-414B-8E8A-E702355A97C8}" destId="{D6AE2E5C-D860-4FDC-B7D9-F8E947334DBB}" srcOrd="7" destOrd="0" presId="urn:microsoft.com/office/officeart/2005/8/layout/vList3"/>
    <dgm:cxn modelId="{B5E1B5F2-D7C4-4EFB-91EC-02243BFC4C33}" type="presParOf" srcId="{23DFF7BD-6D26-414B-8E8A-E702355A97C8}" destId="{31D73BE6-A400-4B63-A63A-8E34033236C3}" srcOrd="8" destOrd="0" presId="urn:microsoft.com/office/officeart/2005/8/layout/vList3"/>
    <dgm:cxn modelId="{AF2BD699-829E-44EA-8404-07BB5FE15D05}" type="presParOf" srcId="{31D73BE6-A400-4B63-A63A-8E34033236C3}" destId="{B9763019-DA90-4D97-93A3-A15A7B3A64C1}" srcOrd="0" destOrd="0" presId="urn:microsoft.com/office/officeart/2005/8/layout/vList3"/>
    <dgm:cxn modelId="{8B30D4BA-834A-4DA6-9B9B-5672EE1C49DB}" type="presParOf" srcId="{31D73BE6-A400-4B63-A63A-8E34033236C3}" destId="{0CB65EA2-0CF5-445B-9E83-8239CB3F9B9C}" srcOrd="1" destOrd="0" presId="urn:microsoft.com/office/officeart/2005/8/layout/vList3"/>
    <dgm:cxn modelId="{C2B1BA1B-BD35-4D1A-9DE0-8045262586AF}" type="presParOf" srcId="{23DFF7BD-6D26-414B-8E8A-E702355A97C8}" destId="{FB41B141-0A21-40EB-95C7-88CE171E9E23}" srcOrd="9" destOrd="0" presId="urn:microsoft.com/office/officeart/2005/8/layout/vList3"/>
    <dgm:cxn modelId="{CD87D2FC-F712-4BB6-9029-2C09BE996557}" type="presParOf" srcId="{23DFF7BD-6D26-414B-8E8A-E702355A97C8}" destId="{DAB742C4-E659-4BAE-84E1-49B44F689904}" srcOrd="10" destOrd="0" presId="urn:microsoft.com/office/officeart/2005/8/layout/vList3"/>
    <dgm:cxn modelId="{8B3D6A6D-CD95-4636-8DF2-57F3AAA08AE8}" type="presParOf" srcId="{DAB742C4-E659-4BAE-84E1-49B44F689904}" destId="{F860CAB1-C230-4117-9C9B-4935F751FDA9}" srcOrd="0" destOrd="0" presId="urn:microsoft.com/office/officeart/2005/8/layout/vList3"/>
    <dgm:cxn modelId="{012FE7A3-8BF4-4D28-9AAE-611E63AF12EA}" type="presParOf" srcId="{DAB742C4-E659-4BAE-84E1-49B44F689904}" destId="{FCFBC8C2-B38E-47E2-85B2-AA835DCCE703}" srcOrd="1" destOrd="0" presId="urn:microsoft.com/office/officeart/2005/8/layout/vList3"/>
    <dgm:cxn modelId="{81A24412-7692-4089-BFA6-7FCBA056D32F}" type="presParOf" srcId="{23DFF7BD-6D26-414B-8E8A-E702355A97C8}" destId="{A4EFF4C2-B6EE-43C5-AD7E-D26BB6B5B234}" srcOrd="11" destOrd="0" presId="urn:microsoft.com/office/officeart/2005/8/layout/vList3"/>
    <dgm:cxn modelId="{3268791C-9952-4211-9FA0-FE04F4C1F4CA}" type="presParOf" srcId="{23DFF7BD-6D26-414B-8E8A-E702355A97C8}" destId="{EDC1B87C-5497-4AEB-9216-0A313DDFB787}" srcOrd="12" destOrd="0" presId="urn:microsoft.com/office/officeart/2005/8/layout/vList3"/>
    <dgm:cxn modelId="{7543C172-8996-4DD8-93AF-B78B8AF83E36}" type="presParOf" srcId="{EDC1B87C-5497-4AEB-9216-0A313DDFB787}" destId="{09A80EA5-D769-49E5-8AA8-047F104D403C}" srcOrd="0" destOrd="0" presId="urn:microsoft.com/office/officeart/2005/8/layout/vList3"/>
    <dgm:cxn modelId="{09DD4B88-7F75-4BCF-98D2-912F14729241}" type="presParOf" srcId="{EDC1B87C-5497-4AEB-9216-0A313DDFB787}" destId="{EF794B4F-DFE0-4813-A032-69F5D044A8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5B37B-5379-409A-9B9F-E8FE56DDDA90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F31082-74D2-49E2-96AA-5AD4AF633337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личный кабинет налогоплательщикам для физических лиц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C4162-6554-4551-A345-4708734D1095}" type="parTrans" cxnId="{52C70879-B1A7-4A66-A4AC-CC1E83049391}">
      <dgm:prSet/>
      <dgm:spPr/>
      <dgm:t>
        <a:bodyPr/>
        <a:lstStyle/>
        <a:p>
          <a:endParaRPr lang="ru-RU"/>
        </a:p>
      </dgm:t>
    </dgm:pt>
    <dgm:pt modelId="{975AD442-E18E-461D-A96A-DE1A40632E40}" type="sibTrans" cxnId="{52C70879-B1A7-4A66-A4AC-CC1E83049391}">
      <dgm:prSet/>
      <dgm:spPr/>
      <dgm:t>
        <a:bodyPr/>
        <a:lstStyle/>
        <a:p>
          <a:endParaRPr lang="ru-RU"/>
        </a:p>
      </dgm:t>
    </dgm:pt>
    <dgm:pt modelId="{510745E4-174B-4C6F-A5CD-9AEF8D087870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направить почтой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5A9DA-36BC-4FB0-A03C-9D5468EA6D98}" type="parTrans" cxnId="{18FE3B2D-F098-4066-B57B-D522FFA2E8BB}">
      <dgm:prSet/>
      <dgm:spPr/>
      <dgm:t>
        <a:bodyPr/>
        <a:lstStyle/>
        <a:p>
          <a:endParaRPr lang="ru-RU"/>
        </a:p>
      </dgm:t>
    </dgm:pt>
    <dgm:pt modelId="{988D2DEF-657F-45BB-B992-7063569ACB7D}" type="sibTrans" cxnId="{18FE3B2D-F098-4066-B57B-D522FFA2E8BB}">
      <dgm:prSet/>
      <dgm:spPr/>
      <dgm:t>
        <a:bodyPr/>
        <a:lstStyle/>
        <a:p>
          <a:endParaRPr lang="ru-RU"/>
        </a:p>
      </dgm:t>
    </dgm:pt>
    <dgm:pt modelId="{A2D25019-2221-40B9-9FE4-174D3126E925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принести в налоговую инспекцию или МФЦ лично (через представителя)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F1166-25B7-4009-A23F-679DCC680E4B}" type="sibTrans" cxnId="{8B00D137-B2D7-4EDF-852D-A550AD81C564}">
      <dgm:prSet/>
      <dgm:spPr/>
      <dgm:t>
        <a:bodyPr/>
        <a:lstStyle/>
        <a:p>
          <a:endParaRPr lang="ru-RU"/>
        </a:p>
      </dgm:t>
    </dgm:pt>
    <dgm:pt modelId="{B67FFCAF-974E-4B50-A8E0-60F60F5E5FB4}" type="parTrans" cxnId="{8B00D137-B2D7-4EDF-852D-A550AD81C564}">
      <dgm:prSet/>
      <dgm:spPr/>
      <dgm:t>
        <a:bodyPr/>
        <a:lstStyle/>
        <a:p>
          <a:endParaRPr lang="ru-RU"/>
        </a:p>
      </dgm:t>
    </dgm:pt>
    <dgm:pt modelId="{47C5ECEA-3528-420A-9AE3-114CF37A0BA2}" type="pres">
      <dgm:prSet presAssocID="{9355B37B-5379-409A-9B9F-E8FE56DDDA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7BD1E-0219-4A7F-AC65-2DBF5A6645AB}" type="pres">
      <dgm:prSet presAssocID="{D1F31082-74D2-49E2-96AA-5AD4AF633337}" presName="comp" presStyleCnt="0"/>
      <dgm:spPr/>
    </dgm:pt>
    <dgm:pt modelId="{88BF9DBE-2FC6-4EA8-BB1B-FDCA54260075}" type="pres">
      <dgm:prSet presAssocID="{D1F31082-74D2-49E2-96AA-5AD4AF633337}" presName="box" presStyleLbl="node1" presStyleIdx="0" presStyleCnt="3" custLinFactNeighborX="-7796" custLinFactNeighborY="1474"/>
      <dgm:spPr/>
      <dgm:t>
        <a:bodyPr/>
        <a:lstStyle/>
        <a:p>
          <a:endParaRPr lang="ru-RU"/>
        </a:p>
      </dgm:t>
    </dgm:pt>
    <dgm:pt modelId="{5FD673C5-9035-4E0D-A36F-D48990A18411}" type="pres">
      <dgm:prSet presAssocID="{D1F31082-74D2-49E2-96AA-5AD4AF63333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57B299-4F2D-4D60-BED6-FF1228268E7E}" type="pres">
      <dgm:prSet presAssocID="{D1F31082-74D2-49E2-96AA-5AD4AF63333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ECA46-37BF-454B-A163-9A67A6F0EE74}" type="pres">
      <dgm:prSet presAssocID="{975AD442-E18E-461D-A96A-DE1A40632E40}" presName="spacer" presStyleCnt="0"/>
      <dgm:spPr/>
    </dgm:pt>
    <dgm:pt modelId="{0803BCA3-C25B-443D-8602-E927C862627E}" type="pres">
      <dgm:prSet presAssocID="{A2D25019-2221-40B9-9FE4-174D3126E925}" presName="comp" presStyleCnt="0"/>
      <dgm:spPr/>
    </dgm:pt>
    <dgm:pt modelId="{269209FA-72CA-4845-8ECF-A39688D6ABA0}" type="pres">
      <dgm:prSet presAssocID="{A2D25019-2221-40B9-9FE4-174D3126E925}" presName="box" presStyleLbl="node1" presStyleIdx="1" presStyleCnt="3"/>
      <dgm:spPr/>
      <dgm:t>
        <a:bodyPr/>
        <a:lstStyle/>
        <a:p>
          <a:endParaRPr lang="ru-RU"/>
        </a:p>
      </dgm:t>
    </dgm:pt>
    <dgm:pt modelId="{B1053F02-D5B5-445C-BF2D-B2C9748B6D16}" type="pres">
      <dgm:prSet presAssocID="{A2D25019-2221-40B9-9FE4-174D3126E92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424E0D-AA37-4349-A9F0-DAB720B9B558}" type="pres">
      <dgm:prSet presAssocID="{A2D25019-2221-40B9-9FE4-174D3126E92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04C63-7228-40F9-BDF2-326B38A718A6}" type="pres">
      <dgm:prSet presAssocID="{BF3F1166-25B7-4009-A23F-679DCC680E4B}" presName="spacer" presStyleCnt="0"/>
      <dgm:spPr/>
    </dgm:pt>
    <dgm:pt modelId="{3FF75B79-C52C-4C32-A5B5-D5CD17A2F1B4}" type="pres">
      <dgm:prSet presAssocID="{510745E4-174B-4C6F-A5CD-9AEF8D087870}" presName="comp" presStyleCnt="0"/>
      <dgm:spPr/>
    </dgm:pt>
    <dgm:pt modelId="{FAFAA574-D1D0-4CC4-8ACF-8B5DBC3D5963}" type="pres">
      <dgm:prSet presAssocID="{510745E4-174B-4C6F-A5CD-9AEF8D087870}" presName="box" presStyleLbl="node1" presStyleIdx="2" presStyleCnt="3"/>
      <dgm:spPr/>
      <dgm:t>
        <a:bodyPr/>
        <a:lstStyle/>
        <a:p>
          <a:endParaRPr lang="ru-RU"/>
        </a:p>
      </dgm:t>
    </dgm:pt>
    <dgm:pt modelId="{094248FA-D1C4-415C-891A-42B06D7F6FB2}" type="pres">
      <dgm:prSet presAssocID="{510745E4-174B-4C6F-A5CD-9AEF8D08787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EC4209C-34E9-4805-8A2E-6D40D6113207}" type="pres">
      <dgm:prSet presAssocID="{510745E4-174B-4C6F-A5CD-9AEF8D08787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75601-A1CE-48FC-A3A8-1B5F4D3FD45B}" type="presOf" srcId="{D1F31082-74D2-49E2-96AA-5AD4AF633337}" destId="{5257B299-4F2D-4D60-BED6-FF1228268E7E}" srcOrd="1" destOrd="0" presId="urn:microsoft.com/office/officeart/2005/8/layout/vList4"/>
    <dgm:cxn modelId="{CB7BAE6F-BD86-44A5-9704-7BBEA4415200}" type="presOf" srcId="{A2D25019-2221-40B9-9FE4-174D3126E925}" destId="{BB424E0D-AA37-4349-A9F0-DAB720B9B558}" srcOrd="1" destOrd="0" presId="urn:microsoft.com/office/officeart/2005/8/layout/vList4"/>
    <dgm:cxn modelId="{C26B3171-7F80-45C6-8F36-3AC1C02BA8E4}" type="presOf" srcId="{9355B37B-5379-409A-9B9F-E8FE56DDDA90}" destId="{47C5ECEA-3528-420A-9AE3-114CF37A0BA2}" srcOrd="0" destOrd="0" presId="urn:microsoft.com/office/officeart/2005/8/layout/vList4"/>
    <dgm:cxn modelId="{BD59BF2C-32A5-4C17-BF78-1B32EDFE205C}" type="presOf" srcId="{510745E4-174B-4C6F-A5CD-9AEF8D087870}" destId="{FAFAA574-D1D0-4CC4-8ACF-8B5DBC3D5963}" srcOrd="0" destOrd="0" presId="urn:microsoft.com/office/officeart/2005/8/layout/vList4"/>
    <dgm:cxn modelId="{F44FF2CA-64AF-44F0-BDBA-991E0859FD62}" type="presOf" srcId="{D1F31082-74D2-49E2-96AA-5AD4AF633337}" destId="{88BF9DBE-2FC6-4EA8-BB1B-FDCA54260075}" srcOrd="0" destOrd="0" presId="urn:microsoft.com/office/officeart/2005/8/layout/vList4"/>
    <dgm:cxn modelId="{7FD4FF8B-E0DA-44D6-83AE-3DD8FD7DD7F2}" type="presOf" srcId="{A2D25019-2221-40B9-9FE4-174D3126E925}" destId="{269209FA-72CA-4845-8ECF-A39688D6ABA0}" srcOrd="0" destOrd="0" presId="urn:microsoft.com/office/officeart/2005/8/layout/vList4"/>
    <dgm:cxn modelId="{18FE3B2D-F098-4066-B57B-D522FFA2E8BB}" srcId="{9355B37B-5379-409A-9B9F-E8FE56DDDA90}" destId="{510745E4-174B-4C6F-A5CD-9AEF8D087870}" srcOrd="2" destOrd="0" parTransId="{3D15A9DA-36BC-4FB0-A03C-9D5468EA6D98}" sibTransId="{988D2DEF-657F-45BB-B992-7063569ACB7D}"/>
    <dgm:cxn modelId="{EDABF2D7-A8C9-4232-8584-E576BAF0AE4D}" type="presOf" srcId="{510745E4-174B-4C6F-A5CD-9AEF8D087870}" destId="{8EC4209C-34E9-4805-8A2E-6D40D6113207}" srcOrd="1" destOrd="0" presId="urn:microsoft.com/office/officeart/2005/8/layout/vList4"/>
    <dgm:cxn modelId="{8B00D137-B2D7-4EDF-852D-A550AD81C564}" srcId="{9355B37B-5379-409A-9B9F-E8FE56DDDA90}" destId="{A2D25019-2221-40B9-9FE4-174D3126E925}" srcOrd="1" destOrd="0" parTransId="{B67FFCAF-974E-4B50-A8E0-60F60F5E5FB4}" sibTransId="{BF3F1166-25B7-4009-A23F-679DCC680E4B}"/>
    <dgm:cxn modelId="{52C70879-B1A7-4A66-A4AC-CC1E83049391}" srcId="{9355B37B-5379-409A-9B9F-E8FE56DDDA90}" destId="{D1F31082-74D2-49E2-96AA-5AD4AF633337}" srcOrd="0" destOrd="0" parTransId="{5C0C4162-6554-4551-A345-4708734D1095}" sibTransId="{975AD442-E18E-461D-A96A-DE1A40632E40}"/>
    <dgm:cxn modelId="{9DB0FA62-1265-4C13-AB57-31020834699E}" type="presParOf" srcId="{47C5ECEA-3528-420A-9AE3-114CF37A0BA2}" destId="{88A7BD1E-0219-4A7F-AC65-2DBF5A6645AB}" srcOrd="0" destOrd="0" presId="urn:microsoft.com/office/officeart/2005/8/layout/vList4"/>
    <dgm:cxn modelId="{6C1136D2-3F2B-4855-AE43-63794D7EA49A}" type="presParOf" srcId="{88A7BD1E-0219-4A7F-AC65-2DBF5A6645AB}" destId="{88BF9DBE-2FC6-4EA8-BB1B-FDCA54260075}" srcOrd="0" destOrd="0" presId="urn:microsoft.com/office/officeart/2005/8/layout/vList4"/>
    <dgm:cxn modelId="{6AA6BB5F-2559-4C33-9DD3-36602B6318AF}" type="presParOf" srcId="{88A7BD1E-0219-4A7F-AC65-2DBF5A6645AB}" destId="{5FD673C5-9035-4E0D-A36F-D48990A18411}" srcOrd="1" destOrd="0" presId="urn:microsoft.com/office/officeart/2005/8/layout/vList4"/>
    <dgm:cxn modelId="{DB0BDC66-20A4-4173-AB9D-0DEC6DB1FF21}" type="presParOf" srcId="{88A7BD1E-0219-4A7F-AC65-2DBF5A6645AB}" destId="{5257B299-4F2D-4D60-BED6-FF1228268E7E}" srcOrd="2" destOrd="0" presId="urn:microsoft.com/office/officeart/2005/8/layout/vList4"/>
    <dgm:cxn modelId="{820348F1-CD00-43D1-B7D2-FDD91DBC7835}" type="presParOf" srcId="{47C5ECEA-3528-420A-9AE3-114CF37A0BA2}" destId="{87DECA46-37BF-454B-A163-9A67A6F0EE74}" srcOrd="1" destOrd="0" presId="urn:microsoft.com/office/officeart/2005/8/layout/vList4"/>
    <dgm:cxn modelId="{D2DE69D9-4400-4105-8EB4-3BD0F27B9CB8}" type="presParOf" srcId="{47C5ECEA-3528-420A-9AE3-114CF37A0BA2}" destId="{0803BCA3-C25B-443D-8602-E927C862627E}" srcOrd="2" destOrd="0" presId="urn:microsoft.com/office/officeart/2005/8/layout/vList4"/>
    <dgm:cxn modelId="{2A0B40B7-724D-400A-9449-22B84422BE9D}" type="presParOf" srcId="{0803BCA3-C25B-443D-8602-E927C862627E}" destId="{269209FA-72CA-4845-8ECF-A39688D6ABA0}" srcOrd="0" destOrd="0" presId="urn:microsoft.com/office/officeart/2005/8/layout/vList4"/>
    <dgm:cxn modelId="{1C370E13-6A1D-4B8B-B376-E30442A2416D}" type="presParOf" srcId="{0803BCA3-C25B-443D-8602-E927C862627E}" destId="{B1053F02-D5B5-445C-BF2D-B2C9748B6D16}" srcOrd="1" destOrd="0" presId="urn:microsoft.com/office/officeart/2005/8/layout/vList4"/>
    <dgm:cxn modelId="{36344579-64F2-4791-8E38-3BBA2C582A00}" type="presParOf" srcId="{0803BCA3-C25B-443D-8602-E927C862627E}" destId="{BB424E0D-AA37-4349-A9F0-DAB720B9B558}" srcOrd="2" destOrd="0" presId="urn:microsoft.com/office/officeart/2005/8/layout/vList4"/>
    <dgm:cxn modelId="{6B96E9E7-6A15-4078-82C5-8284D279B3FA}" type="presParOf" srcId="{47C5ECEA-3528-420A-9AE3-114CF37A0BA2}" destId="{8EC04C63-7228-40F9-BDF2-326B38A718A6}" srcOrd="3" destOrd="0" presId="urn:microsoft.com/office/officeart/2005/8/layout/vList4"/>
    <dgm:cxn modelId="{312868F2-3606-4201-A4AA-752FAC1C18CF}" type="presParOf" srcId="{47C5ECEA-3528-420A-9AE3-114CF37A0BA2}" destId="{3FF75B79-C52C-4C32-A5B5-D5CD17A2F1B4}" srcOrd="4" destOrd="0" presId="urn:microsoft.com/office/officeart/2005/8/layout/vList4"/>
    <dgm:cxn modelId="{53961A70-F7AC-4846-AF8C-DA4F98BC2D32}" type="presParOf" srcId="{3FF75B79-C52C-4C32-A5B5-D5CD17A2F1B4}" destId="{FAFAA574-D1D0-4CC4-8ACF-8B5DBC3D5963}" srcOrd="0" destOrd="0" presId="urn:microsoft.com/office/officeart/2005/8/layout/vList4"/>
    <dgm:cxn modelId="{378BD1EB-3422-438E-954A-60C2530773D9}" type="presParOf" srcId="{3FF75B79-C52C-4C32-A5B5-D5CD17A2F1B4}" destId="{094248FA-D1C4-415C-891A-42B06D7F6FB2}" srcOrd="1" destOrd="0" presId="urn:microsoft.com/office/officeart/2005/8/layout/vList4"/>
    <dgm:cxn modelId="{6035CEAB-9F5A-474D-AD0B-2D643D6F431E}" type="presParOf" srcId="{3FF75B79-C52C-4C32-A5B5-D5CD17A2F1B4}" destId="{8EC4209C-34E9-4805-8A2E-6D40D61132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12879-62E4-4656-9619-2DBA17FAE8F7}">
      <dsp:nvSpPr>
        <dsp:cNvPr id="0" name=""/>
        <dsp:cNvSpPr/>
      </dsp:nvSpPr>
      <dsp:spPr>
        <a:xfrm rot="10800000">
          <a:off x="1363636" y="974"/>
          <a:ext cx="4868830" cy="5491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14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от продажи недвижимого имущества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00913" y="974"/>
        <a:ext cx="4731553" cy="549107"/>
      </dsp:txXfrm>
    </dsp:sp>
    <dsp:sp modelId="{5F86574B-1E9A-4B2A-A191-A29DE5E46A7E}">
      <dsp:nvSpPr>
        <dsp:cNvPr id="0" name=""/>
        <dsp:cNvSpPr/>
      </dsp:nvSpPr>
      <dsp:spPr>
        <a:xfrm>
          <a:off x="1089082" y="974"/>
          <a:ext cx="549107" cy="5491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619204-E6B7-4F94-BB50-3B6F5A02B9CF}">
      <dsp:nvSpPr>
        <dsp:cNvPr id="0" name=""/>
        <dsp:cNvSpPr/>
      </dsp:nvSpPr>
      <dsp:spPr>
        <a:xfrm rot="10800000">
          <a:off x="1373422" y="4198716"/>
          <a:ext cx="4868830" cy="5491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14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от продажи транспортных средств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10699" y="4198716"/>
        <a:ext cx="4731553" cy="549107"/>
      </dsp:txXfrm>
    </dsp:sp>
    <dsp:sp modelId="{217C32AB-652E-4B00-AC16-D087D3019167}">
      <dsp:nvSpPr>
        <dsp:cNvPr id="0" name=""/>
        <dsp:cNvSpPr/>
      </dsp:nvSpPr>
      <dsp:spPr>
        <a:xfrm>
          <a:off x="1085381" y="4198716"/>
          <a:ext cx="549107" cy="5491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FFA735-26D0-41C4-9EDE-FAAD1C70E568}">
      <dsp:nvSpPr>
        <dsp:cNvPr id="0" name=""/>
        <dsp:cNvSpPr/>
      </dsp:nvSpPr>
      <dsp:spPr>
        <a:xfrm rot="10800000">
          <a:off x="1373422" y="742331"/>
          <a:ext cx="4868830" cy="5491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1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 продажи земельных участков (долей, паев)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10699" y="742331"/>
        <a:ext cx="4731553" cy="549107"/>
      </dsp:txXfrm>
    </dsp:sp>
    <dsp:sp modelId="{25CBDA8E-7E5C-4720-9A17-C61E1DC7EEE0}">
      <dsp:nvSpPr>
        <dsp:cNvPr id="0" name=""/>
        <dsp:cNvSpPr/>
      </dsp:nvSpPr>
      <dsp:spPr>
        <a:xfrm>
          <a:off x="1157386" y="742331"/>
          <a:ext cx="549107" cy="5491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BBD82-7270-47FD-B433-D2FA84965528}">
      <dsp:nvSpPr>
        <dsp:cNvPr id="0" name=""/>
        <dsp:cNvSpPr/>
      </dsp:nvSpPr>
      <dsp:spPr>
        <a:xfrm rot="10800000">
          <a:off x="1373422" y="2110480"/>
          <a:ext cx="4868830" cy="5491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1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 продажи долей в уставном капитале при выходе из состава учредителей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10699" y="2110480"/>
        <a:ext cx="4731553" cy="549107"/>
      </dsp:txXfrm>
    </dsp:sp>
    <dsp:sp modelId="{96879F25-7CD7-4EA0-AE51-9AE0392AB702}">
      <dsp:nvSpPr>
        <dsp:cNvPr id="0" name=""/>
        <dsp:cNvSpPr/>
      </dsp:nvSpPr>
      <dsp:spPr>
        <a:xfrm>
          <a:off x="1089082" y="2140033"/>
          <a:ext cx="549107" cy="54910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B65EA2-0CF5-445B-9E83-8239CB3F9B9C}">
      <dsp:nvSpPr>
        <dsp:cNvPr id="0" name=""/>
        <dsp:cNvSpPr/>
      </dsp:nvSpPr>
      <dsp:spPr>
        <a:xfrm rot="10800000">
          <a:off x="1363636" y="2853053"/>
          <a:ext cx="4868830" cy="5491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1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 сдачи в аренду недвижимости, всех видов транспорта и земельных участков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00913" y="2853053"/>
        <a:ext cx="4731553" cy="549107"/>
      </dsp:txXfrm>
    </dsp:sp>
    <dsp:sp modelId="{B9763019-DA90-4D97-93A3-A15A7B3A64C1}">
      <dsp:nvSpPr>
        <dsp:cNvPr id="0" name=""/>
        <dsp:cNvSpPr/>
      </dsp:nvSpPr>
      <dsp:spPr>
        <a:xfrm>
          <a:off x="1089082" y="2853053"/>
          <a:ext cx="549107" cy="54910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FBC8C2-B38E-47E2-85B2-AA835DCCE703}">
      <dsp:nvSpPr>
        <dsp:cNvPr id="0" name=""/>
        <dsp:cNvSpPr/>
      </dsp:nvSpPr>
      <dsp:spPr>
        <a:xfrm rot="10800000">
          <a:off x="1363636" y="3566073"/>
          <a:ext cx="4868830" cy="5491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1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виде выигрышей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00913" y="3566073"/>
        <a:ext cx="4731553" cy="549107"/>
      </dsp:txXfrm>
    </dsp:sp>
    <dsp:sp modelId="{F860CAB1-C230-4117-9C9B-4935F751FDA9}">
      <dsp:nvSpPr>
        <dsp:cNvPr id="0" name=""/>
        <dsp:cNvSpPr/>
      </dsp:nvSpPr>
      <dsp:spPr>
        <a:xfrm>
          <a:off x="1089082" y="3566073"/>
          <a:ext cx="549107" cy="54910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794B4F-DFE0-4813-A032-69F5D044A82C}">
      <dsp:nvSpPr>
        <dsp:cNvPr id="0" name=""/>
        <dsp:cNvSpPr/>
      </dsp:nvSpPr>
      <dsp:spPr>
        <a:xfrm rot="10800000">
          <a:off x="1373422" y="1462409"/>
          <a:ext cx="4868830" cy="5491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1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получение в дар имущество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10699" y="1462409"/>
        <a:ext cx="4731553" cy="549107"/>
      </dsp:txXfrm>
    </dsp:sp>
    <dsp:sp modelId="{09A80EA5-D769-49E5-8AA8-047F104D403C}">
      <dsp:nvSpPr>
        <dsp:cNvPr id="0" name=""/>
        <dsp:cNvSpPr/>
      </dsp:nvSpPr>
      <dsp:spPr>
        <a:xfrm>
          <a:off x="1157386" y="1462409"/>
          <a:ext cx="549107" cy="549107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F9DBE-2FC6-4EA8-BB1B-FDCA54260075}">
      <dsp:nvSpPr>
        <dsp:cNvPr id="0" name=""/>
        <dsp:cNvSpPr/>
      </dsp:nvSpPr>
      <dsp:spPr>
        <a:xfrm>
          <a:off x="0" y="22244"/>
          <a:ext cx="7321550" cy="150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личный кабинет налогоплательщикам для физических лиц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221" y="22244"/>
        <a:ext cx="5706328" cy="1509117"/>
      </dsp:txXfrm>
    </dsp:sp>
    <dsp:sp modelId="{5FD673C5-9035-4E0D-A36F-D48990A18411}">
      <dsp:nvSpPr>
        <dsp:cNvPr id="0" name=""/>
        <dsp:cNvSpPr/>
      </dsp:nvSpPr>
      <dsp:spPr>
        <a:xfrm>
          <a:off x="150911" y="150911"/>
          <a:ext cx="1464310" cy="12072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9209FA-72CA-4845-8ECF-A39688D6ABA0}">
      <dsp:nvSpPr>
        <dsp:cNvPr id="0" name=""/>
        <dsp:cNvSpPr/>
      </dsp:nvSpPr>
      <dsp:spPr>
        <a:xfrm>
          <a:off x="0" y="1660028"/>
          <a:ext cx="7321550" cy="150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принести в налоговую инспекцию или МФЦ лично (через представителя)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221" y="1660028"/>
        <a:ext cx="5706328" cy="1509117"/>
      </dsp:txXfrm>
    </dsp:sp>
    <dsp:sp modelId="{B1053F02-D5B5-445C-BF2D-B2C9748B6D16}">
      <dsp:nvSpPr>
        <dsp:cNvPr id="0" name=""/>
        <dsp:cNvSpPr/>
      </dsp:nvSpPr>
      <dsp:spPr>
        <a:xfrm>
          <a:off x="150911" y="1810940"/>
          <a:ext cx="1464310" cy="12072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FAA574-D1D0-4CC4-8ACF-8B5DBC3D5963}">
      <dsp:nvSpPr>
        <dsp:cNvPr id="0" name=""/>
        <dsp:cNvSpPr/>
      </dsp:nvSpPr>
      <dsp:spPr>
        <a:xfrm>
          <a:off x="0" y="3320057"/>
          <a:ext cx="7321550" cy="150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направить почтой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221" y="3320057"/>
        <a:ext cx="5706328" cy="1509117"/>
      </dsp:txXfrm>
    </dsp:sp>
    <dsp:sp modelId="{094248FA-D1C4-415C-891A-42B06D7F6FB2}">
      <dsp:nvSpPr>
        <dsp:cNvPr id="0" name=""/>
        <dsp:cNvSpPr/>
      </dsp:nvSpPr>
      <dsp:spPr>
        <a:xfrm>
          <a:off x="150911" y="3470969"/>
          <a:ext cx="1464310" cy="12072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E2353AEA-3D91-4392-9D53-473CD455FA5C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4" y="4766857"/>
            <a:ext cx="5415912" cy="3900299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505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F3B0A7AF-A620-45DD-BEDA-3DFB479F9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0A7AF-A620-45DD-BEDA-3DFB479F9D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0" y="1429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701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1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="0">
                <a:solidFill>
                  <a:schemeClr val="bg1"/>
                </a:solidFill>
                <a:latin typeface="+mj-lt"/>
              </a:defRPr>
            </a:lvl1pPr>
            <a:lvl2pPr marL="41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0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6085" indent="0">
              <a:buNone/>
              <a:defRPr sz="2600"/>
            </a:lvl2pPr>
            <a:lvl3pPr marL="832169" indent="0">
              <a:buNone/>
              <a:defRPr sz="2200"/>
            </a:lvl3pPr>
            <a:lvl4pPr marL="1248254" indent="0">
              <a:buNone/>
              <a:defRPr sz="1800"/>
            </a:lvl4pPr>
            <a:lvl5pPr marL="1664339" indent="0">
              <a:buNone/>
              <a:defRPr sz="1800"/>
            </a:lvl5pPr>
            <a:lvl6pPr marL="2080422" indent="0">
              <a:buNone/>
              <a:defRPr sz="1800"/>
            </a:lvl6pPr>
            <a:lvl7pPr marL="2496508" indent="0">
              <a:buNone/>
              <a:defRPr sz="1800"/>
            </a:lvl7pPr>
            <a:lvl8pPr marL="2912593" indent="0">
              <a:buNone/>
              <a:defRPr sz="1800"/>
            </a:lvl8pPr>
            <a:lvl9pPr marL="3328676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16085" indent="0">
              <a:buNone/>
              <a:defRPr sz="1100"/>
            </a:lvl2pPr>
            <a:lvl3pPr marL="832169" indent="0">
              <a:buNone/>
              <a:defRPr sz="900"/>
            </a:lvl3pPr>
            <a:lvl4pPr marL="1248254" indent="0">
              <a:buNone/>
              <a:defRPr sz="800"/>
            </a:lvl4pPr>
            <a:lvl5pPr marL="1664339" indent="0">
              <a:buNone/>
              <a:defRPr sz="800"/>
            </a:lvl5pPr>
            <a:lvl6pPr marL="2080422" indent="0">
              <a:buNone/>
              <a:defRPr sz="800"/>
            </a:lvl6pPr>
            <a:lvl7pPr marL="2496508" indent="0">
              <a:buNone/>
              <a:defRPr sz="800"/>
            </a:lvl7pPr>
            <a:lvl8pPr marL="2912593" indent="0">
              <a:buNone/>
              <a:defRPr sz="800"/>
            </a:lvl8pPr>
            <a:lvl9pPr marL="332867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2" y="1915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606878"/>
            <a:ext cx="7320689" cy="4829253"/>
          </a:xfrm>
        </p:spPr>
        <p:txBody>
          <a:bodyPr/>
          <a:lstStyle>
            <a:lvl1pPr marL="290038" indent="0">
              <a:buFontTx/>
              <a:buNone/>
              <a:defRPr b="1">
                <a:latin typeface="+mj-lt"/>
              </a:defRPr>
            </a:lvl1pPr>
            <a:lvl2pPr marL="287504" indent="2534">
              <a:defRPr>
                <a:latin typeface="+mj-lt"/>
              </a:defRPr>
            </a:lvl2pPr>
            <a:lvl3pPr marL="501548" indent="-207712">
              <a:tabLst/>
              <a:defRPr>
                <a:latin typeface="+mj-lt"/>
              </a:defRPr>
            </a:lvl3pPr>
            <a:lvl4pPr marL="0" indent="287504">
              <a:lnSpc>
                <a:spcPts val="1437"/>
              </a:lnSpc>
              <a:spcBef>
                <a:spcPts val="319"/>
              </a:spcBef>
              <a:defRPr>
                <a:latin typeface="+mj-lt"/>
              </a:defRPr>
            </a:lvl4pPr>
            <a:lvl5pPr>
              <a:lnSpc>
                <a:spcPts val="1437"/>
              </a:lnSpc>
              <a:spcBef>
                <a:spcPts val="319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6"/>
            <a:ext cx="923618" cy="376853"/>
          </a:xfrm>
          <a:prstGeom prst="rect">
            <a:avLst/>
          </a:prstGeom>
          <a:noFill/>
        </p:spPr>
        <p:txBody>
          <a:bodyPr wrap="square" lIns="72953" tIns="36476" rIns="72953" bIns="36476" rtlCol="0">
            <a:noAutofit/>
          </a:bodyPr>
          <a:lstStyle/>
          <a:p>
            <a:pPr defTabSz="832169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501076"/>
            <a:ext cx="7337191" cy="1105803"/>
          </a:xfrm>
        </p:spPr>
        <p:txBody>
          <a:bodyPr/>
          <a:lstStyle>
            <a:lvl1pPr marL="0" marR="0" indent="0" defTabSz="8321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300"/>
            </a:lvl1pPr>
          </a:lstStyle>
          <a:p>
            <a:pPr marL="0" marR="0" lvl="0" indent="0" defTabSz="8321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" y="473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606878"/>
            <a:ext cx="7320689" cy="4829253"/>
          </a:xfrm>
        </p:spPr>
        <p:txBody>
          <a:bodyPr/>
          <a:lstStyle>
            <a:lvl1pPr marL="290038" indent="0">
              <a:buFontTx/>
              <a:buNone/>
              <a:defRPr b="1">
                <a:latin typeface="+mj-lt"/>
              </a:defRPr>
            </a:lvl1pPr>
            <a:lvl2pPr marL="290038" indent="0">
              <a:defRPr>
                <a:latin typeface="+mj-lt"/>
              </a:defRPr>
            </a:lvl2pPr>
            <a:lvl3pPr marL="501548" indent="-207712">
              <a:defRPr>
                <a:latin typeface="+mj-lt"/>
              </a:defRPr>
            </a:lvl3pPr>
            <a:lvl4pPr marL="0" indent="287504">
              <a:defRPr>
                <a:latin typeface="+mj-lt"/>
              </a:defRPr>
            </a:lvl4pPr>
            <a:lvl5pPr marL="114494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9" y="501076"/>
            <a:ext cx="7337901" cy="1105803"/>
          </a:xfrm>
        </p:spPr>
        <p:txBody>
          <a:bodyPr/>
          <a:lstStyle>
            <a:lvl1pPr marL="0" marR="0" indent="0" defTabSz="8321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300"/>
            </a:lvl1pPr>
          </a:lstStyle>
          <a:p>
            <a:pPr marL="0" marR="0" lvl="0" indent="0" defTabSz="8321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" y="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1012506"/>
            <a:ext cx="7320689" cy="2024630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3429720"/>
            <a:ext cx="7320689" cy="3006404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6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2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482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43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04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965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125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286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2" y="1915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68"/>
            <a:ext cx="7337191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7" y="1606873"/>
            <a:ext cx="3620764" cy="46957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5" y="1606873"/>
            <a:ext cx="3644898" cy="46957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1606872"/>
            <a:ext cx="3674753" cy="5680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085" indent="0">
              <a:buNone/>
              <a:defRPr sz="1800" b="1"/>
            </a:lvl2pPr>
            <a:lvl3pPr marL="832169" indent="0">
              <a:buNone/>
              <a:defRPr sz="1700" b="1"/>
            </a:lvl3pPr>
            <a:lvl4pPr marL="1248254" indent="0">
              <a:buNone/>
              <a:defRPr sz="1400" b="1"/>
            </a:lvl4pPr>
            <a:lvl5pPr marL="1664339" indent="0">
              <a:buNone/>
              <a:defRPr sz="1400" b="1"/>
            </a:lvl5pPr>
            <a:lvl6pPr marL="2080422" indent="0">
              <a:buNone/>
              <a:defRPr sz="1400" b="1"/>
            </a:lvl6pPr>
            <a:lvl7pPr marL="2496508" indent="0">
              <a:buNone/>
              <a:defRPr sz="1400" b="1"/>
            </a:lvl7pPr>
            <a:lvl8pPr marL="2912593" indent="0">
              <a:buNone/>
              <a:defRPr sz="1400" b="1"/>
            </a:lvl8pPr>
            <a:lvl9pPr marL="332867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0" y="2174876"/>
            <a:ext cx="3674753" cy="426124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606872"/>
            <a:ext cx="3587825" cy="5680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085" indent="0">
              <a:buNone/>
              <a:defRPr sz="1800" b="1"/>
            </a:lvl2pPr>
            <a:lvl3pPr marL="832169" indent="0">
              <a:buNone/>
              <a:defRPr sz="1700" b="1"/>
            </a:lvl3pPr>
            <a:lvl4pPr marL="1248254" indent="0">
              <a:buNone/>
              <a:defRPr sz="1400" b="1"/>
            </a:lvl4pPr>
            <a:lvl5pPr marL="1664339" indent="0">
              <a:buNone/>
              <a:defRPr sz="1400" b="1"/>
            </a:lvl5pPr>
            <a:lvl6pPr marL="2080422" indent="0">
              <a:buNone/>
              <a:defRPr sz="1400" b="1"/>
            </a:lvl6pPr>
            <a:lvl7pPr marL="2496508" indent="0">
              <a:buNone/>
              <a:defRPr sz="1400" b="1"/>
            </a:lvl7pPr>
            <a:lvl8pPr marL="2912593" indent="0">
              <a:buNone/>
              <a:defRPr sz="1400" b="1"/>
            </a:lvl8pPr>
            <a:lvl9pPr marL="332867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2188098"/>
            <a:ext cx="3587825" cy="424802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2" y="1915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0" y="5872591"/>
            <a:ext cx="567428" cy="653106"/>
          </a:xfrm>
          <a:prstGeom prst="rect">
            <a:avLst/>
          </a:prstGeom>
        </p:spPr>
        <p:txBody>
          <a:bodyPr vert="horz" lIns="83217" tIns="41609" rIns="83217" bIns="41609" rtlCol="0" anchor="ctr">
            <a:normAutofit/>
          </a:bodyPr>
          <a:lstStyle>
            <a:lvl1pPr algn="ctr">
              <a:defRPr sz="22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16085" indent="0">
              <a:buNone/>
              <a:defRPr sz="1100"/>
            </a:lvl2pPr>
            <a:lvl3pPr marL="832169" indent="0">
              <a:buNone/>
              <a:defRPr sz="900"/>
            </a:lvl3pPr>
            <a:lvl4pPr marL="1248254" indent="0">
              <a:buNone/>
              <a:defRPr sz="800"/>
            </a:lvl4pPr>
            <a:lvl5pPr marL="1664339" indent="0">
              <a:buNone/>
              <a:defRPr sz="800"/>
            </a:lvl5pPr>
            <a:lvl6pPr marL="2080422" indent="0">
              <a:buNone/>
              <a:defRPr sz="800"/>
            </a:lvl6pPr>
            <a:lvl7pPr marL="2496508" indent="0">
              <a:buNone/>
              <a:defRPr sz="800"/>
            </a:lvl7pPr>
            <a:lvl8pPr marL="2912593" indent="0">
              <a:buNone/>
              <a:defRPr sz="800"/>
            </a:lvl8pPr>
            <a:lvl9pPr marL="332867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490026"/>
            <a:ext cx="7343873" cy="1110281"/>
          </a:xfrm>
          <a:prstGeom prst="rect">
            <a:avLst/>
          </a:prstGeom>
        </p:spPr>
        <p:txBody>
          <a:bodyPr vert="horz" lIns="83217" tIns="41609" rIns="83217" bIns="416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600200"/>
            <a:ext cx="7343873" cy="4835924"/>
          </a:xfrm>
          <a:prstGeom prst="rect">
            <a:avLst/>
          </a:prstGeom>
        </p:spPr>
        <p:txBody>
          <a:bodyPr vert="horz" lIns="83217" tIns="41609" rIns="83217" bIns="4160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6356363"/>
            <a:ext cx="2133600" cy="365125"/>
          </a:xfrm>
          <a:prstGeom prst="rect">
            <a:avLst/>
          </a:prstGeom>
        </p:spPr>
        <p:txBody>
          <a:bodyPr vert="horz" lIns="83217" tIns="41609" rIns="83217" bIns="416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216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63"/>
            <a:ext cx="2895600" cy="365125"/>
          </a:xfrm>
          <a:prstGeom prst="rect">
            <a:avLst/>
          </a:prstGeom>
        </p:spPr>
        <p:txBody>
          <a:bodyPr vert="horz" lIns="83217" tIns="41609" rIns="83217" bIns="416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216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6041425"/>
            <a:ext cx="619711" cy="631834"/>
          </a:xfrm>
          <a:prstGeom prst="rect">
            <a:avLst/>
          </a:prstGeom>
        </p:spPr>
        <p:txBody>
          <a:bodyPr vert="horz" lIns="83217" tIns="41609" rIns="83217" bIns="41609" rtlCol="0" anchor="ctr">
            <a:normAutofit/>
          </a:bodyPr>
          <a:lstStyle>
            <a:lvl1pPr algn="ctr">
              <a:lnSpc>
                <a:spcPts val="1915"/>
              </a:lnSpc>
              <a:defRPr sz="2200">
                <a:solidFill>
                  <a:schemeClr val="bg1"/>
                </a:solidFill>
              </a:defRPr>
            </a:lvl1pPr>
          </a:lstStyle>
          <a:p>
            <a:pPr defTabSz="832169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3216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32169" rtl="0" eaLnBrk="1" latinLnBrk="0" hangingPunct="1">
        <a:lnSpc>
          <a:spcPts val="4149"/>
        </a:lnSpc>
        <a:spcBef>
          <a:spcPct val="0"/>
        </a:spcBef>
        <a:buNone/>
        <a:defRPr sz="3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90038" indent="0" algn="l" defTabSz="832169" rtl="0" eaLnBrk="1" latinLnBrk="0" hangingPunct="1">
        <a:spcBef>
          <a:spcPct val="20000"/>
        </a:spcBef>
        <a:buFont typeface="+mj-lt"/>
        <a:buNone/>
        <a:defRPr sz="30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90038" indent="0" algn="l" defTabSz="832169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68676" indent="-207712" algn="l" defTabSz="832169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7504" algn="just" defTabSz="832169" rtl="0" eaLnBrk="1" latinLnBrk="0" hangingPunct="1">
        <a:lnSpc>
          <a:spcPts val="1437"/>
        </a:lnSpc>
        <a:spcBef>
          <a:spcPts val="319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44949" indent="0" algn="l" defTabSz="832169" rtl="0" eaLnBrk="1" latinLnBrk="0" hangingPunct="1">
        <a:lnSpc>
          <a:spcPts val="1437"/>
        </a:lnSpc>
        <a:spcBef>
          <a:spcPts val="319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88466" indent="-208042" algn="l" defTabSz="8321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549" indent="-208042" algn="l" defTabSz="8321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635" indent="-208042" algn="l" defTabSz="8321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6719" indent="-208042" algn="l" defTabSz="8321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85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2169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254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339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80422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508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2593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8676" algn="l" defTabSz="8321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827584" y="3232150"/>
            <a:ext cx="7713029" cy="2160240"/>
          </a:xfrm>
        </p:spPr>
        <p:txBody>
          <a:bodyPr>
            <a:normAutofit/>
          </a:bodyPr>
          <a:lstStyle/>
          <a:p>
            <a:pPr algn="ctr">
              <a:lnSpc>
                <a:spcPts val="3800"/>
              </a:lnSpc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Декларационная кампания - 2021. Порядок декларирования доходов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18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223" y="2317750"/>
            <a:ext cx="5926015" cy="914400"/>
          </a:xfrm>
          <a:prstGeom prst="rect">
            <a:avLst/>
          </a:prstGeom>
        </p:spPr>
        <p:txBody>
          <a:bodyPr lIns="95784" tIns="47892" rIns="95784" bIns="47892" anchor="ctr"/>
          <a:lstStyle/>
          <a:p>
            <a:pPr algn="ctr" defTabSz="957838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УПРАВЛЕНИЕ ФЕДЕРАЛЬНОЙ </a:t>
            </a:r>
          </a:p>
          <a:p>
            <a:pPr algn="ctr" defTabSz="957838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НАЛОГОВОЙ СЛУЖБЫ ПО ОРЕНБУРГСКОЙ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ОБЛАСТИ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1" y="5335063"/>
            <a:ext cx="64087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Начальник отдела </a:t>
            </a:r>
            <a:r>
              <a:rPr lang="ru-RU" alt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налогообложения доходов физических лиц и</a:t>
            </a:r>
          </a:p>
          <a:p>
            <a:pPr algn="ctr"/>
            <a:r>
              <a:rPr lang="ru-RU" altLang="ru-RU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администрирования страховых </a:t>
            </a:r>
            <a:r>
              <a:rPr lang="ru-RU" altLang="ru-RU" sz="1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взносов УФНС России по Оренбургской области</a:t>
            </a:r>
          </a:p>
          <a:p>
            <a:pPr algn="ctr">
              <a:spcBef>
                <a:spcPct val="50000"/>
              </a:spcBef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Нефельд Евгения Петровна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501077"/>
            <a:ext cx="7853820" cy="551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налоговой декларации по НДФЛ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(форма 3-НДФЛ)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279793"/>
            <a:ext cx="55446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Форма налоговой декларации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налогу на доходы физических лиц (форма 3-НДФЛ) за 2020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ФНС России от 28.08.2020  № ЕД-7-11/615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представляется в налоговый орган по месту регистрации физического лица.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vnru.ru/images/wss/articles/2020/06/48442-u-novgorodtsev-ostalos-chut-bolshe-mesyatsa-chtoby-predstavit-deklaratsiyu-po-forme-3-ndf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9792"/>
            <a:ext cx="2614528" cy="21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483637"/>
            <a:ext cx="840269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представления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декларации по НДФЛ за 2020 год -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позднее 30 апреля 2021 года.</a:t>
            </a: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исчисленный по декларации за 2020 год - </a:t>
            </a:r>
          </a:p>
          <a:p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июля 2021 года.</a:t>
            </a:r>
            <a:endParaRPr 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40" y="3861048"/>
            <a:ext cx="7501445" cy="2575083"/>
          </a:xfrm>
        </p:spPr>
        <p:txBody>
          <a:bodyPr>
            <a:normAutofit/>
          </a:bodyPr>
          <a:lstStyle/>
          <a:p>
            <a:pPr marL="632938" indent="-342900">
              <a:buFontTx/>
              <a:buChar char="-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2938" indent="-342900"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онлайн сервиса «Личный кабинет налогоплательщика для физических лиц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2938" indent="-342900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компьютерной программы «Декларация» (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www.nalog.ru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632938" indent="-342900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 используя бланки налоговой декларации 3-НДФЛ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716" y="313500"/>
            <a:ext cx="8352928" cy="11058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заполнения налоговой декларации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НДФЛ (форма 3-НДФЛ)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9485" r="1297" b="16531"/>
          <a:stretch/>
        </p:blipFill>
        <p:spPr>
          <a:xfrm>
            <a:off x="978365" y="1484784"/>
            <a:ext cx="7655576" cy="270495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79712" y="2316666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91880" y="3573016"/>
            <a:ext cx="25202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716" y="313500"/>
            <a:ext cx="8352928" cy="11058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представления налоговой декларации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НДФЛ (форма 3-НДФЛ)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654"/>
              </p:ext>
            </p:extLst>
          </p:nvPr>
        </p:nvGraphicFramePr>
        <p:xfrm>
          <a:off x="822325" y="1606550"/>
          <a:ext cx="73215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1096846" cy="11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3155" y="3244334"/>
            <a:ext cx="4437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828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501077"/>
            <a:ext cx="7337191" cy="551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налоговой декларации по НДФЛ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(форма 3-НДФЛ)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148" name="Picture 4" descr="https://image.freepik.com/free-photo/3d-white-people-with-clipboard-checklist_58466-4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9795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1211" y="1340768"/>
            <a:ext cx="4869369" cy="35283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Обязаны представить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декларацию:</a:t>
            </a:r>
          </a:p>
          <a:p>
            <a:pPr defTabSz="1043056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индивидуальные 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предприниматели, адвокаты, </a:t>
            </a: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нотариусы а также физические лица, указанные в статье 228 НК РФ.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37" y="5157191"/>
            <a:ext cx="7856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представить декларацию физические лица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получения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вычетов по НДФЛ: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социальных, инвестиционных, имущественных при покупке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физических лиц, подлежащие обязательному декларированию (ст. 228 НК РФ)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98129"/>
              </p:ext>
            </p:extLst>
          </p:nvPr>
        </p:nvGraphicFramePr>
        <p:xfrm>
          <a:off x="822325" y="1606550"/>
          <a:ext cx="73215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0498" y="1319029"/>
            <a:ext cx="7320689" cy="5400600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инимальный </a:t>
            </a:r>
            <a:r>
              <a:rPr lang="ru-RU" sz="18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предельный срок владения объектом недвижимого имущества составляет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года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5788" indent="-285750" algn="just">
              <a:buFontTx/>
              <a:buChar char="-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собственности на ОНИ получено в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наследования или по договору дарения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физического лица, признаваемого членом семьи и (или) близким родственником этого налогоплательщика в соответствии с Семейным кодексом Российской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Федерации;</a:t>
            </a:r>
          </a:p>
          <a:p>
            <a:pPr marL="575788" indent="-285750" algn="just">
              <a:buFontTx/>
              <a:buChar char="-"/>
            </a:pPr>
            <a:endPara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собственности на объект недвижимого имущества получено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приватизации;</a:t>
            </a:r>
          </a:p>
          <a:p>
            <a:pPr algn="just"/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собственности на объект недвижимого имущества получено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налогоплательщиком - плательщиком ренты в результате передачи имущества по договору пожизненного содержания с иждивением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собственности налогоплательщика (включая совместную собственность супругов) на дату государственной регистрации перехода права собственности от налогоплательщика к покупателю на проданный объект недвижимого имущества в виде комнаты, квартиры, жилого дома, части квартиры, части жилого дома (далее в настоящем подпункте - жилое помещение) или доли в праве собственности на жилое помещение не находится иного жилого помещения (доли в праве собственности на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жилое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помещение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единственное жилье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5788" indent="-285750" algn="just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575788" indent="-285750">
              <a:buFontTx/>
              <a:buChar char="-"/>
            </a:pP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751761" cy="11058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декларирования доходов от продажи объектов недвижимого имущества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26" y="6021288"/>
            <a:ext cx="571129" cy="49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5589240"/>
            <a:ext cx="45719" cy="3265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978" y="6138410"/>
            <a:ext cx="6588107" cy="5053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иных случаях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инимальный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предельный срок владения объектом недвижимого имущества составляет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пять лет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" name="Picture 2" descr="https://spb.realty.ru/images/gallery/2018/12/14/48588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1061"/>
            <a:ext cx="1537592" cy="9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0580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 определения налоговой базы по доходам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продажи жилого недвижимого имущества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Налогоплательщик – налоговый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резидент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 уменьшить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полученный от продажи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имущественный вычет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превышающий в целом                         1 000 000 рублей (ст. 220 НК РФ).</a:t>
            </a:r>
          </a:p>
          <a:p>
            <a:pPr algn="just"/>
            <a:endPara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Вместо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использования указанного вычета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полученный доход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фактически произведенных и документально подтвержденных расходов, связанных с приобретением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этого имущества.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571129" cy="49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4658" y="4437112"/>
            <a:ext cx="7277742" cy="20882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algn="just" defTabSz="1043056">
              <a:spcBef>
                <a:spcPct val="0"/>
              </a:spcBef>
            </a:pP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продаже недвижимости необходимо 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учитывать кадастровую стоимость </a:t>
            </a:r>
            <a: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недвижимости (для ОНИ приобретенных после 01.01.2016).</a:t>
            </a:r>
          </a:p>
          <a:p>
            <a:pPr algn="just" defTabSz="1043056">
              <a:spcBef>
                <a:spcPct val="0"/>
              </a:spcBef>
            </a:pPr>
            <a:endParaRPr lang="ru-RU" sz="4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43056">
              <a:spcBef>
                <a:spcPct val="0"/>
              </a:spcBef>
            </a:pP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продажи недвижимости меньше, чем кадастровая стоимость с учетом понижающего </a:t>
            </a: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коэффициента (0.7), </a:t>
            </a:r>
            <a: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целях налогообложения учитывается 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кадастровая стоимость с учетом понижающего коэффициента</a:t>
            </a:r>
            <a: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7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115753"/>
            <a:ext cx="7320689" cy="455750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 в 2020 году продает квартиру, которая перешла к нему по наследству в этом же году, за 2 000 000 рублей.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Кадастровая стоимость квартиры на 01.01.2020 – 7 000 000 рублей.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расчете НДФЛ ФЛ вправе применить имущественный налоговый вычет – 1 000 000 рублей. </a:t>
            </a:r>
          </a:p>
          <a:p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Налогооблагаемая сумма дохода составит: </a:t>
            </a:r>
          </a:p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7 000 000 *0.7 – 1 000 000 = 3 900 000 рублей.</a:t>
            </a:r>
          </a:p>
          <a:p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НДФЛ к уплате: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3 900 000 *13% = 507 000 рублей.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buh-khimki.ru/wp-content/uploads/2016/05/proda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32" y="98521"/>
            <a:ext cx="2116178" cy="19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5400600"/>
          </a:xfrm>
        </p:spPr>
        <p:txBody>
          <a:bodyPr>
            <a:normAutofit/>
          </a:bodyPr>
          <a:lstStyle/>
          <a:p>
            <a:pPr algn="just"/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 algn="just">
              <a:buFontTx/>
              <a:buChar char="-"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788" indent="-285750">
              <a:buFontTx/>
              <a:buChar char="-"/>
            </a:pP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определении налоговой базы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налогоплательщика при получении в порядке дарения объекта недвижимого имущества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принимаются равными кадастровой стоимости этого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объекта.</a:t>
            </a:r>
          </a:p>
          <a:p>
            <a:pPr algn="just"/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полученный от продажи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на сумму имущественного вычета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 или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проданного имущества.</a:t>
            </a:r>
          </a:p>
          <a:p>
            <a:pPr algn="just"/>
            <a:endPara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можно уменьшить доход от продажи подаренного имущества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сумму, с которой был уплачен НДФЛ при его получении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на сумму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дарителя на приобретение этого имущества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ранее он не учитывал при налогообложении.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38" y="260648"/>
            <a:ext cx="6463743" cy="11058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декларирования доходов при получении имущества  в дар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8" y="5258795"/>
            <a:ext cx="571129" cy="49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5589240"/>
            <a:ext cx="45719" cy="3265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027" y="1392034"/>
            <a:ext cx="7552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полученные гражданином при дарении недвижимости,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облагаются НДФЛ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если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даритель и одаряемый не являются членами семьи или близкими родственниками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(супругами, родителями и детьми, в том числе усыновителями и усыновленными, дедушкой, бабушкой и внуками, полнородными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неполнородными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(имеющими общих отца или мать) братьями и сестрами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(статья 217 НК РФ).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zen_doc/118779/pub_5c4d8caea91e8c00ac345a48_5c4d8df67fd71100ae5f3f0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4" y="364573"/>
            <a:ext cx="1568255" cy="10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713" y="404663"/>
            <a:ext cx="6364083" cy="169120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декларирования доходов при продажи иного имущества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(транспортного средства)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589240"/>
            <a:ext cx="45719" cy="3265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027" y="1392034"/>
            <a:ext cx="7552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174" y="2215290"/>
            <a:ext cx="76024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Минимальный предельный срок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владения имуществом составляет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полученный от продажи доход на имущественный вычет не превышающий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250 000 рублей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ст. 220 НК РФ).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использования указанного вычета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полученный доход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сумму фактически произведенных и документально подтвержденных расходов, связанных с приобретением этого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(договор купли-продажи и платежные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документы об оплате стоимости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автомобиля: квитанции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 приходным кассовым ордерам, банковские выписки о перечислении денежных средств со счета покупателя на счет продавца, товарные и кассовые чеки, иные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документы).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add-groups.com/uploads/posts/old/355/32905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36"/>
            <a:ext cx="2184177" cy="21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6290" y="260648"/>
            <a:ext cx="7337191" cy="11058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декларирования доходов полученных в виде выигрыша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589240"/>
            <a:ext cx="45719" cy="3265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027" y="1392034"/>
            <a:ext cx="7552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23597"/>
            <a:ext cx="76930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Выигрыш до 4 000 рублей – освобождение от обложения </a:t>
            </a:r>
            <a:r>
              <a:rPr lang="ru-RU" sz="2400" dirty="0" smtClean="0">
                <a:latin typeface="Times New Roman"/>
                <a:ea typeface="Times New Roman"/>
              </a:rPr>
              <a:t>НДФЛ;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Выигрыш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от 4 000 рублей до 15 000 рублей </a:t>
            </a:r>
            <a:r>
              <a:rPr lang="ru-RU" sz="2400" dirty="0">
                <a:latin typeface="Times New Roman"/>
                <a:ea typeface="Times New Roman"/>
              </a:rPr>
              <a:t>– декларируется физическим лицом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endParaRPr lang="ru-RU" sz="2400" dirty="0">
              <a:latin typeface="Times New Roman"/>
              <a:ea typeface="Times New Roman"/>
            </a:endParaRPr>
          </a:p>
          <a:p>
            <a:r>
              <a:rPr lang="ru-RU" sz="2400" dirty="0">
                <a:latin typeface="Times New Roman"/>
                <a:ea typeface="Times New Roman"/>
              </a:rPr>
              <a:t>Выигрыш свыше 15 000 рублей – исчисление и удержание </a:t>
            </a:r>
            <a:r>
              <a:rPr lang="ru-RU" sz="2400" dirty="0" smtClean="0">
                <a:latin typeface="Times New Roman"/>
                <a:ea typeface="Times New Roman"/>
              </a:rPr>
              <a:t>НДФЛ, осуществляется </a:t>
            </a:r>
            <a:r>
              <a:rPr lang="ru-RU" sz="2400" dirty="0">
                <a:latin typeface="Times New Roman"/>
                <a:ea typeface="Times New Roman"/>
              </a:rPr>
              <a:t>налоговым </a:t>
            </a:r>
            <a:r>
              <a:rPr lang="ru-RU" sz="2400" dirty="0" smtClean="0">
                <a:latin typeface="Times New Roman"/>
                <a:ea typeface="Times New Roman"/>
              </a:rPr>
              <a:t>агентом</a:t>
            </a:r>
          </a:p>
          <a:p>
            <a:endParaRPr lang="ru-RU" sz="2400" dirty="0">
              <a:latin typeface="Times New Roman"/>
              <a:ea typeface="Times New Roman"/>
            </a:endParaRPr>
          </a:p>
          <a:p>
            <a:r>
              <a:rPr lang="ru-RU" sz="1600" i="1" dirty="0" smtClean="0">
                <a:latin typeface="Times New Roman"/>
                <a:ea typeface="Times New Roman"/>
              </a:rPr>
              <a:t>	Ставки </a:t>
            </a:r>
            <a:r>
              <a:rPr lang="ru-RU" sz="1600" i="1" dirty="0" smtClean="0">
                <a:latin typeface="Times New Roman"/>
                <a:ea typeface="Times New Roman"/>
              </a:rPr>
              <a:t>НДФЛ:</a:t>
            </a:r>
          </a:p>
          <a:p>
            <a:r>
              <a:rPr lang="ru-RU" sz="1600" i="1" dirty="0" smtClean="0">
                <a:latin typeface="Times New Roman"/>
                <a:ea typeface="Times New Roman"/>
              </a:rPr>
              <a:t>	35</a:t>
            </a:r>
            <a:r>
              <a:rPr lang="ru-RU" sz="1600" i="1" dirty="0" smtClean="0">
                <a:latin typeface="Times New Roman"/>
                <a:ea typeface="Times New Roman"/>
              </a:rPr>
              <a:t>% </a:t>
            </a:r>
            <a:r>
              <a:rPr lang="ru-RU" sz="1600" i="1" dirty="0" smtClean="0">
                <a:latin typeface="Times New Roman"/>
                <a:ea typeface="Times New Roman"/>
              </a:rPr>
              <a:t> - со </a:t>
            </a:r>
            <a:r>
              <a:rPr lang="ru-RU" sz="1600" i="1" dirty="0" smtClean="0">
                <a:latin typeface="Times New Roman"/>
                <a:ea typeface="Times New Roman"/>
              </a:rPr>
              <a:t>стоимости </a:t>
            </a:r>
            <a:r>
              <a:rPr lang="ru-RU" sz="1600" i="1" dirty="0">
                <a:latin typeface="Times New Roman"/>
                <a:ea typeface="Times New Roman"/>
              </a:rPr>
              <a:t>любых выигрышей и </a:t>
            </a:r>
            <a:r>
              <a:rPr lang="ru-RU" sz="1600" i="1" dirty="0" smtClean="0">
                <a:latin typeface="Times New Roman"/>
                <a:ea typeface="Times New Roman"/>
              </a:rPr>
              <a:t>призов (свыше 4 000 </a:t>
            </a:r>
            <a:r>
              <a:rPr lang="ru-RU" sz="1600" i="1" dirty="0" smtClean="0">
                <a:latin typeface="Times New Roman"/>
                <a:ea typeface="Times New Roman"/>
              </a:rPr>
              <a:t>рублей), 	получаемых </a:t>
            </a:r>
            <a:r>
              <a:rPr lang="ru-RU" sz="1600" i="1" dirty="0">
                <a:latin typeface="Times New Roman"/>
                <a:ea typeface="Times New Roman"/>
              </a:rPr>
              <a:t>в проводимых конкурсах, играх и других мероприятиях в целях </a:t>
            </a:r>
            <a:r>
              <a:rPr lang="ru-RU" sz="1600" i="1" dirty="0" smtClean="0">
                <a:latin typeface="Times New Roman"/>
                <a:ea typeface="Times New Roman"/>
              </a:rPr>
              <a:t>	рекламы </a:t>
            </a:r>
            <a:r>
              <a:rPr lang="ru-RU" sz="1600" i="1" dirty="0">
                <a:latin typeface="Times New Roman"/>
                <a:ea typeface="Times New Roman"/>
              </a:rPr>
              <a:t>товаров, работ и </a:t>
            </a:r>
            <a:r>
              <a:rPr lang="ru-RU" sz="1600" i="1" dirty="0" smtClean="0">
                <a:latin typeface="Times New Roman"/>
                <a:ea typeface="Times New Roman"/>
              </a:rPr>
              <a:t>услуг.</a:t>
            </a:r>
          </a:p>
          <a:p>
            <a:r>
              <a:rPr lang="ru-RU" sz="1600" i="1" dirty="0" smtClean="0">
                <a:latin typeface="Times New Roman"/>
                <a:ea typeface="Times New Roman"/>
              </a:rPr>
              <a:t>	13</a:t>
            </a:r>
            <a:r>
              <a:rPr lang="ru-RU" sz="1600" i="1" dirty="0">
                <a:latin typeface="Times New Roman"/>
                <a:ea typeface="Times New Roman"/>
              </a:rPr>
              <a:t>% </a:t>
            </a:r>
            <a:r>
              <a:rPr lang="ru-RU" sz="1600" i="1" dirty="0" smtClean="0">
                <a:latin typeface="Times New Roman"/>
                <a:ea typeface="Times New Roman"/>
              </a:rPr>
              <a:t> - в иных случаях .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sz="2000" dirty="0" smtClean="0">
              <a:latin typeface="Times New Roman"/>
              <a:ea typeface="Times New Roman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3335d3a58bcbcaef86151d1f8c582d3b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813"/>
            <a:ext cx="1530619" cy="15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2" y="5342375"/>
            <a:ext cx="571129" cy="49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938</Words>
  <Application>Microsoft Office PowerPoint</Application>
  <PresentationFormat>Экран (4:3)</PresentationFormat>
  <Paragraphs>124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Present_FNS2012_A4</vt:lpstr>
      <vt:lpstr>Декларационная кампания - 2021. Порядок декларирования доходов  за 2020 год.</vt:lpstr>
      <vt:lpstr>Представление налоговой декларации по НДФЛ (форма 3-НДФЛ)</vt:lpstr>
      <vt:lpstr>Доходы физических лиц, подлежащие обязательному декларированию (ст. 228 НК РФ)</vt:lpstr>
      <vt:lpstr>Особенности декларирования доходов от продажи объектов недвижимого имущества </vt:lpstr>
      <vt:lpstr>Порядок определения налоговой базы по доходам от продажи жилого недвижимого имущества</vt:lpstr>
      <vt:lpstr>Пример:</vt:lpstr>
      <vt:lpstr>Особенности декларирования доходов при получении имущества  в дар</vt:lpstr>
      <vt:lpstr>Особенности декларирования доходов при продажи иного имущества  (транспортного средства)</vt:lpstr>
      <vt:lpstr>Особенности декларирования доходов полученных в виде выигрыша</vt:lpstr>
      <vt:lpstr>Представление налоговой декларации по НДФЛ (форма 3-НДФЛ)</vt:lpstr>
      <vt:lpstr>Способы заполнения налоговой декларации  по НДФЛ (форма 3-НДФЛ)</vt:lpstr>
      <vt:lpstr>Способы представления налоговой декларации  по НДФЛ (форма 3-НДФЛ)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количестве представленных в ходе Декларационной кампании 2018 года декларациях 3-НДФЛ</dc:title>
  <dc:creator>Воскобойник Виктория Олеговна</dc:creator>
  <cp:lastModifiedBy>Нефельд Евгения Петровна</cp:lastModifiedBy>
  <cp:revision>187</cp:revision>
  <cp:lastPrinted>2020-12-15T05:10:41Z</cp:lastPrinted>
  <dcterms:created xsi:type="dcterms:W3CDTF">2018-05-17T06:07:18Z</dcterms:created>
  <dcterms:modified xsi:type="dcterms:W3CDTF">2020-12-15T05:53:26Z</dcterms:modified>
</cp:coreProperties>
</file>